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5" autoAdjust="0"/>
    <p:restoredTop sz="94624" autoAdjust="0"/>
  </p:normalViewPr>
  <p:slideViewPr>
    <p:cSldViewPr>
      <p:cViewPr varScale="1">
        <p:scale>
          <a:sx n="69" d="100"/>
          <a:sy n="69" d="100"/>
        </p:scale>
        <p:origin x="-79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B297-9BE2-4080-B753-FD47CB34CF5A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67D179-E61C-4212-A208-0A8DD21484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A8CB297-9BE2-4080-B753-FD47CB34CF5A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767D179-E61C-4212-A208-0A8DD21484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B297-9BE2-4080-B753-FD47CB34CF5A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7D179-E61C-4212-A208-0A8DD21484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B297-9BE2-4080-B753-FD47CB34CF5A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7D179-E61C-4212-A208-0A8DD21484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7D179-E61C-4212-A208-0A8DD21484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B297-9BE2-4080-B753-FD47CB34CF5A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B297-9BE2-4080-B753-FD47CB34CF5A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7D179-E61C-4212-A208-0A8DD21484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B297-9BE2-4080-B753-FD47CB34CF5A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7D179-E61C-4212-A208-0A8DD21484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A8CB297-9BE2-4080-B753-FD47CB34CF5A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767D179-E61C-4212-A208-0A8DD21484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B297-9BE2-4080-B753-FD47CB34CF5A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67D179-E61C-4212-A208-0A8DD21484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B297-9BE2-4080-B753-FD47CB34CF5A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7D179-E61C-4212-A208-0A8DD21484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B297-9BE2-4080-B753-FD47CB34CF5A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7D179-E61C-4212-A208-0A8DD21484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A8CB297-9BE2-4080-B753-FD47CB34CF5A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767D179-E61C-4212-A208-0A8DD21484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None/>
            </a:pPr>
            <a:r>
              <a:rPr lang="en-US" dirty="0" smtClean="0">
                <a:solidFill>
                  <a:schemeClr val="tx2">
                    <a:lumMod val="25000"/>
                  </a:schemeClr>
                </a:solidFill>
              </a:rPr>
              <a:t>Name </a:t>
            </a:r>
            <a:endParaRPr lang="en-US" dirty="0">
              <a:solidFill>
                <a:schemeClr val="tx2">
                  <a:lumMod val="25000"/>
                </a:schemeClr>
              </a:solidFill>
            </a:endParaRPr>
          </a:p>
          <a:p>
            <a:pPr lvl="0" algn="ctr">
              <a:buNone/>
            </a:pPr>
            <a:r>
              <a:rPr lang="en-US" dirty="0">
                <a:solidFill>
                  <a:schemeClr val="tx2">
                    <a:lumMod val="25000"/>
                  </a:schemeClr>
                </a:solidFill>
              </a:rPr>
              <a:t>EDUC 6301: </a:t>
            </a:r>
            <a:r>
              <a:rPr lang="en-US" i="1" dirty="0">
                <a:solidFill>
                  <a:schemeClr val="tx2">
                    <a:lumMod val="25000"/>
                  </a:schemeClr>
                </a:solidFill>
              </a:rPr>
              <a:t>Classroom Management</a:t>
            </a:r>
            <a:endParaRPr lang="en-US" dirty="0">
              <a:solidFill>
                <a:schemeClr val="tx2">
                  <a:lumMod val="25000"/>
                </a:schemeClr>
              </a:solidFill>
            </a:endParaRPr>
          </a:p>
          <a:p>
            <a:pPr lvl="0" algn="ctr">
              <a:buNone/>
            </a:pPr>
            <a:r>
              <a:rPr lang="en-US" dirty="0">
                <a:solidFill>
                  <a:schemeClr val="tx2">
                    <a:lumMod val="25000"/>
                  </a:schemeClr>
                </a:solidFill>
              </a:rPr>
              <a:t>Houston Baptist University</a:t>
            </a:r>
          </a:p>
          <a:p>
            <a:pPr lvl="0" algn="ctr">
              <a:buNone/>
            </a:pPr>
            <a:r>
              <a:rPr lang="en-US" dirty="0">
                <a:solidFill>
                  <a:schemeClr val="tx2">
                    <a:lumMod val="25000"/>
                  </a:schemeClr>
                </a:solidFill>
              </a:rPr>
              <a:t>Classroom Management Plan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T</a:t>
            </a:r>
            <a:r>
              <a:rPr smtClean="0">
                <a:solidFill>
                  <a:schemeClr val="bg2">
                    <a:lumMod val="75000"/>
                  </a:schemeClr>
                </a:solidFill>
              </a:rPr>
              <a:t>itle page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My personal philosophy as an educator is based on the experience I deliver to my students.</a:t>
            </a:r>
          </a:p>
          <a:p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I have the sole responsibility of creating a positive environment ultimate learning for all students.</a:t>
            </a:r>
          </a:p>
          <a:p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 I try to maintain a model of learning which engages all the students creating a sense of care and respect between me and the students as well as trying my best to understand my students. </a:t>
            </a:r>
          </a:p>
          <a:p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My way of teaching is based on the positive learning environment I create for my students and giving them opportunities to have a positive learning atmosphere. </a:t>
            </a:r>
          </a:p>
          <a:p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I prefer an authoritative orientation as it gives me control over my classroom and giving each student an equal opportunity to experience an enriching learning atmosphere. </a:t>
            </a:r>
          </a:p>
          <a:p>
            <a:endParaRPr lang="en-US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P</a:t>
            </a:r>
            <a:r>
              <a:rPr smtClean="0">
                <a:solidFill>
                  <a:schemeClr val="bg2">
                    <a:lumMod val="75000"/>
                  </a:schemeClr>
                </a:solidFill>
              </a:rPr>
              <a:t>ersonal philosophy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</a:t>
            </a:r>
            <a:r>
              <a:rPr smtClean="0"/>
              <a:t>rrangement 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524000"/>
            <a:ext cx="5800597" cy="4377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ight Arrow 6"/>
          <p:cNvSpPr/>
          <p:nvPr/>
        </p:nvSpPr>
        <p:spPr>
          <a:xfrm rot="10800000">
            <a:off x="4953248" y="2061971"/>
            <a:ext cx="533400" cy="1478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562600" y="1752600"/>
            <a:ext cx="1371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38800" y="18288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Teacher’s table</a:t>
            </a:r>
            <a:endParaRPr lang="en-US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81600" y="5105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Shelves</a:t>
            </a:r>
            <a:endParaRPr lang="en-US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19200" y="2590800"/>
            <a:ext cx="304800" cy="144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447800" y="25146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Maps</a:t>
            </a:r>
            <a:endParaRPr lang="en-US" sz="16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Students should always  be in class on time in the morning or after breaks.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Student must respect each other , be kind as well as polite. 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Assignments should always be completed on time  for full marks. 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Paying attention during lesson time is crucial and any student who wants to speak should be free to raise their hand.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(Fraser, 2012). </a:t>
            </a:r>
          </a:p>
          <a:p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Classroom rules </a:t>
            </a:r>
            <a:endParaRPr lang="en-US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Positive </a:t>
            </a: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Rewards for high marks </a:t>
            </a: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Enjoying privileges for good behavior</a:t>
            </a: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Praise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Negative  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Losing marks for late assignments and homework</a:t>
            </a:r>
          </a:p>
          <a:p>
            <a:pPr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Punishment for unwanted behavior in classroom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mtClean="0">
                <a:solidFill>
                  <a:schemeClr val="bg2">
                    <a:lumMod val="50000"/>
                  </a:schemeClr>
                </a:solidFill>
              </a:rPr>
              <a:t>Classroom consequences 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Settling in the classroom quietly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 Turn in your assignments 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No leaving classroom during lessons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Adhere to tea and lunch breaks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Clean the classroom before leaving to your homes 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mtClean="0">
                <a:solidFill>
                  <a:schemeClr val="bg2">
                    <a:lumMod val="50000"/>
                  </a:schemeClr>
                </a:solidFill>
              </a:rPr>
              <a:t>Routines and Procedures 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Having the students with hearing or  vision problems sit at the front rows.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Use of short  and understandable statements for those with intellectual disabilities.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Minimizing noise and distractions in the classroom for maximum concentration. 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Promoting group interactions to increase participation of the antisocial students (Cline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&amp; Schwartz,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1999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).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>
                <a:solidFill>
                  <a:schemeClr val="bg2">
                    <a:lumMod val="50000"/>
                  </a:schemeClr>
                </a:solidFill>
              </a:rPr>
              <a:t>Addressing special populations 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The use of rewards and prices for top performing students 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Applauding and praising  students who participate in class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US" dirty="0" err="1" smtClean="0">
                <a:solidFill>
                  <a:schemeClr val="bg2">
                    <a:lumMod val="50000"/>
                  </a:schemeClr>
                </a:solidFill>
              </a:rPr>
              <a:t>Sansone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, &amp; </a:t>
            </a:r>
            <a:r>
              <a:rPr lang="en-US" dirty="0" err="1" smtClean="0">
                <a:solidFill>
                  <a:schemeClr val="bg2">
                    <a:lumMod val="50000"/>
                  </a:schemeClr>
                </a:solidFill>
              </a:rPr>
              <a:t>Harackiewicz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, (Eds.)2000).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Penalties for  bad behavior in the classroom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Losing marks for assignments submitted past deadline. 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Giving positive motivation to the students 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mtClean="0">
                <a:solidFill>
                  <a:schemeClr val="bg2">
                    <a:lumMod val="50000"/>
                  </a:schemeClr>
                </a:solidFill>
              </a:rPr>
              <a:t>Extrinsic motivator s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Giving positive verbal feedback to questions asked by  students to motivate  their participation. 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Acknowledging and using good students as examples for others (</a:t>
            </a:r>
            <a:r>
              <a:rPr lang="en-US" dirty="0" err="1" smtClean="0">
                <a:solidFill>
                  <a:schemeClr val="bg2">
                    <a:lumMod val="50000"/>
                  </a:schemeClr>
                </a:solidFill>
              </a:rPr>
              <a:t>Sansone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&amp; </a:t>
            </a:r>
            <a:r>
              <a:rPr lang="en-US" dirty="0" err="1" smtClean="0">
                <a:solidFill>
                  <a:schemeClr val="bg2">
                    <a:lumMod val="50000"/>
                  </a:schemeClr>
                </a:solidFill>
              </a:rPr>
              <a:t>Harackiewicz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, (Eds.)2000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).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Allowing the students to make choices when dividing tasks to ensure maximum participation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smtClean="0">
                <a:solidFill>
                  <a:schemeClr val="bg2">
                    <a:lumMod val="50000"/>
                  </a:schemeClr>
                </a:solidFill>
              </a:rPr>
              <a:t>ntrinsic motivators 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Being enthusiastic when interacting with the students to set a good example for them.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Having an energetic and a positive attitude when teaching to create an enriching learning environment. 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Showing confidence in what  I teach to improve students confidence when learning or answering questions in the classroom. 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Teaching students to be supportive to each other than laughing at those who don’t know (Fraser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2012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). 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smtClean="0">
                <a:solidFill>
                  <a:schemeClr val="bg2">
                    <a:lumMod val="50000"/>
                  </a:schemeClr>
                </a:solidFill>
              </a:rPr>
              <a:t>etting the tone 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Fraser, B. J. (2012). </a:t>
            </a:r>
            <a:r>
              <a:rPr lang="en-US" i="1" dirty="0" smtClean="0">
                <a:solidFill>
                  <a:schemeClr val="bg2">
                    <a:lumMod val="50000"/>
                  </a:schemeClr>
                </a:solidFill>
              </a:rPr>
              <a:t>Classroom environment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 (Vol. 234). </a:t>
            </a:r>
            <a:r>
              <a:rPr lang="en-US" dirty="0" err="1" smtClean="0">
                <a:solidFill>
                  <a:schemeClr val="bg2">
                    <a:lumMod val="50000"/>
                  </a:schemeClr>
                </a:solidFill>
              </a:rPr>
              <a:t>Routledge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r>
              <a:rPr lang="en-US" dirty="0" err="1" smtClean="0">
                <a:solidFill>
                  <a:schemeClr val="bg2">
                    <a:lumMod val="50000"/>
                  </a:schemeClr>
                </a:solidFill>
              </a:rPr>
              <a:t>Sansone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, C., &amp; </a:t>
            </a:r>
            <a:r>
              <a:rPr lang="en-US" dirty="0" err="1" smtClean="0">
                <a:solidFill>
                  <a:schemeClr val="bg2">
                    <a:lumMod val="50000"/>
                  </a:schemeClr>
                </a:solidFill>
              </a:rPr>
              <a:t>Harackiewicz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, J. M. (Eds.). (2000). </a:t>
            </a:r>
            <a:r>
              <a:rPr lang="en-US" i="1" dirty="0" smtClean="0">
                <a:solidFill>
                  <a:schemeClr val="bg2">
                    <a:lumMod val="50000"/>
                  </a:schemeClr>
                </a:solidFill>
              </a:rPr>
              <a:t>Intrinsic and extrinsic motivation: The search for optimal motivation and performance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. Elsevier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Cline, S., &amp; Schwartz, D. (1999). </a:t>
            </a:r>
            <a:r>
              <a:rPr lang="en-US" i="1" dirty="0" smtClean="0">
                <a:solidFill>
                  <a:schemeClr val="bg2">
                    <a:lumMod val="50000"/>
                  </a:schemeClr>
                </a:solidFill>
              </a:rPr>
              <a:t>Diverse populations of gifted children: Meeting their needs in the regular classroom and beyond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. Merrill/Prentice Hall, 200 Old Tappan Road, Old Tappan, NJ 07675.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mtClean="0">
                <a:solidFill>
                  <a:schemeClr val="bg2">
                    <a:lumMod val="50000"/>
                  </a:schemeClr>
                </a:solidFill>
              </a:rPr>
              <a:t>References 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140</TotalTime>
  <Words>512</Words>
  <Application>Microsoft Office PowerPoint</Application>
  <PresentationFormat>On-screen Show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Paper</vt:lpstr>
      <vt:lpstr>Title page </vt:lpstr>
      <vt:lpstr>Personal philosophy </vt:lpstr>
      <vt:lpstr>Arrangement </vt:lpstr>
      <vt:lpstr>Classroom rules </vt:lpstr>
      <vt:lpstr>Classroom consequences </vt:lpstr>
      <vt:lpstr>Routines and Procedures </vt:lpstr>
      <vt:lpstr>Addressing special populations </vt:lpstr>
      <vt:lpstr>Extrinsic motivator s</vt:lpstr>
      <vt:lpstr>Intrinsic motivators </vt:lpstr>
      <vt:lpstr>Setting the tone 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computer</cp:lastModifiedBy>
  <cp:revision>35</cp:revision>
  <dcterms:created xsi:type="dcterms:W3CDTF">2020-09-01T18:43:54Z</dcterms:created>
  <dcterms:modified xsi:type="dcterms:W3CDTF">2020-09-01T21:10:27Z</dcterms:modified>
</cp:coreProperties>
</file>